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6"/>
  </p:notesMasterIdLst>
  <p:sldIdLst>
    <p:sldId id="256" r:id="rId2"/>
    <p:sldId id="307" r:id="rId3"/>
    <p:sldId id="309" r:id="rId4"/>
    <p:sldId id="311" r:id="rId5"/>
    <p:sldId id="333" r:id="rId6"/>
    <p:sldId id="313" r:id="rId7"/>
    <p:sldId id="269" r:id="rId8"/>
    <p:sldId id="320" r:id="rId9"/>
    <p:sldId id="270" r:id="rId10"/>
    <p:sldId id="292" r:id="rId11"/>
    <p:sldId id="291" r:id="rId12"/>
    <p:sldId id="332" r:id="rId13"/>
    <p:sldId id="272" r:id="rId14"/>
    <p:sldId id="296" r:id="rId15"/>
    <p:sldId id="334" r:id="rId16"/>
    <p:sldId id="300" r:id="rId17"/>
    <p:sldId id="299" r:id="rId18"/>
    <p:sldId id="335" r:id="rId19"/>
    <p:sldId id="298" r:id="rId20"/>
    <p:sldId id="336" r:id="rId21"/>
    <p:sldId id="325" r:id="rId22"/>
    <p:sldId id="326" r:id="rId23"/>
    <p:sldId id="337" r:id="rId24"/>
    <p:sldId id="321" r:id="rId25"/>
    <p:sldId id="319" r:id="rId26"/>
    <p:sldId id="328" r:id="rId27"/>
    <p:sldId id="330" r:id="rId28"/>
    <p:sldId id="323" r:id="rId29"/>
    <p:sldId id="322" r:id="rId30"/>
    <p:sldId id="289" r:id="rId31"/>
    <p:sldId id="281" r:id="rId32"/>
    <p:sldId id="306" r:id="rId33"/>
    <p:sldId id="338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874" autoAdjust="0"/>
  </p:normalViewPr>
  <p:slideViewPr>
    <p:cSldViewPr snapToGrid="0">
      <p:cViewPr>
        <p:scale>
          <a:sx n="78" d="100"/>
          <a:sy n="78" d="100"/>
        </p:scale>
        <p:origin x="869" y="31"/>
      </p:cViewPr>
      <p:guideLst/>
    </p:cSldViewPr>
  </p:slideViewPr>
  <p:notesTextViewPr>
    <p:cViewPr>
      <p:scale>
        <a:sx n="1" d="1"/>
        <a:sy n="1" d="1"/>
      </p:scale>
      <p:origin x="0" y="-17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abbreviations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not very informative</a:t>
            </a:r>
          </a:p>
          <a:p>
            <a:endParaRPr lang="en-US" dirty="0"/>
          </a:p>
          <a:p>
            <a:r>
              <a:rPr lang="en-US" dirty="0"/>
              <a:t>Rephrase “signature contributions” </a:t>
            </a:r>
            <a:r>
              <a:rPr lang="en-US" dirty="0">
                <a:sym typeface="Wingdings" panose="05000000000000000000" pitchFamily="2" charset="2"/>
              </a:rPr>
              <a:t> signature prevalence alone</a:t>
            </a:r>
          </a:p>
          <a:p>
            <a:r>
              <a:rPr lang="en-US" dirty="0">
                <a:sym typeface="Wingdings" panose="05000000000000000000" pitchFamily="2" charset="2"/>
              </a:rPr>
              <a:t>Then for </a:t>
            </a:r>
            <a:r>
              <a:rPr lang="en-US" dirty="0" err="1">
                <a:sym typeface="Wingdings" panose="05000000000000000000" pitchFamily="2" charset="2"/>
              </a:rPr>
              <a:t>braf</a:t>
            </a:r>
            <a:r>
              <a:rPr lang="en-US" dirty="0">
                <a:sym typeface="Wingdings" panose="05000000000000000000" pitchFamily="2" charset="2"/>
              </a:rPr>
              <a:t>: signature </a:t>
            </a:r>
            <a:r>
              <a:rPr lang="en-US" dirty="0" err="1">
                <a:sym typeface="Wingdings" panose="05000000000000000000" pitchFamily="2" charset="2"/>
              </a:rPr>
              <a:t>prev</a:t>
            </a:r>
            <a:r>
              <a:rPr lang="en-US" dirty="0">
                <a:sym typeface="Wingdings" panose="05000000000000000000" pitchFamily="2" charset="2"/>
              </a:rPr>
              <a:t> in genetic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with BRAF as a gene</a:t>
            </a:r>
          </a:p>
          <a:p>
            <a:endParaRPr lang="en-US" dirty="0"/>
          </a:p>
          <a:p>
            <a:r>
              <a:rPr lang="en-US" dirty="0"/>
              <a:t>Look for </a:t>
            </a:r>
            <a:r>
              <a:rPr lang="en-US" dirty="0" err="1"/>
              <a:t>braf</a:t>
            </a:r>
            <a:r>
              <a:rPr lang="en-US" dirty="0"/>
              <a:t> inhibition image</a:t>
            </a:r>
          </a:p>
          <a:p>
            <a:r>
              <a:rPr lang="en-US" dirty="0"/>
              <a:t>Title: </a:t>
            </a:r>
            <a:r>
              <a:rPr lang="en-US" dirty="0" err="1"/>
              <a:t>braf</a:t>
            </a:r>
            <a:r>
              <a:rPr lang="en-US" dirty="0"/>
              <a:t> driver of melanoma</a:t>
            </a:r>
          </a:p>
          <a:p>
            <a:r>
              <a:rPr lang="en-US" dirty="0" err="1"/>
              <a:t>Mut</a:t>
            </a:r>
            <a:r>
              <a:rPr lang="en-US" dirty="0"/>
              <a:t> in % of patients</a:t>
            </a:r>
          </a:p>
          <a:p>
            <a:r>
              <a:rPr lang="en-US" dirty="0" err="1"/>
              <a:t>Braf</a:t>
            </a:r>
            <a:r>
              <a:rPr lang="en-US" dirty="0"/>
              <a:t> inhibitors are </a:t>
            </a:r>
            <a:r>
              <a:rPr lang="en-US" dirty="0" err="1"/>
              <a:t>strat</a:t>
            </a:r>
            <a:r>
              <a:rPr lang="en-US" dirty="0"/>
              <a:t> in clinic that later cause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5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 </a:t>
            </a:r>
            <a:r>
              <a:rPr lang="en-US" dirty="0" err="1"/>
              <a:t>prev</a:t>
            </a:r>
            <a:r>
              <a:rPr lang="en-US" dirty="0"/>
              <a:t>…. (BRAF WT)</a:t>
            </a:r>
          </a:p>
          <a:p>
            <a:r>
              <a:rPr lang="en-US" dirty="0"/>
              <a:t>( BRAF mutant)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</a:t>
            </a:r>
            <a:r>
              <a:rPr lang="en-US" dirty="0" err="1"/>
              <a:t>schwann</a:t>
            </a:r>
            <a:r>
              <a:rPr lang="en-US" dirty="0"/>
              <a:t> cells</a:t>
            </a:r>
          </a:p>
          <a:p>
            <a:endParaRPr lang="en-US" dirty="0"/>
          </a:p>
          <a:p>
            <a:r>
              <a:rPr lang="en-US" dirty="0"/>
              <a:t>Pic of neurons and say tend to infiltrate </a:t>
            </a:r>
            <a:r>
              <a:rPr lang="en-US" dirty="0" err="1"/>
              <a:t>vasc</a:t>
            </a:r>
            <a:r>
              <a:rPr lang="en-US" dirty="0"/>
              <a:t> tissue (ex: </a:t>
            </a:r>
            <a:r>
              <a:rPr lang="en-US" dirty="0" err="1"/>
              <a:t>epith</a:t>
            </a:r>
            <a:r>
              <a:rPr lang="en-US" dirty="0"/>
              <a:t>), shown to involve in </a:t>
            </a:r>
            <a:r>
              <a:rPr lang="en-US" dirty="0" err="1"/>
              <a:t>metast</a:t>
            </a:r>
            <a:r>
              <a:rPr lang="en-US" dirty="0"/>
              <a:t> dissemination</a:t>
            </a:r>
          </a:p>
          <a:p>
            <a:r>
              <a:rPr lang="en-US" dirty="0"/>
              <a:t>+ refs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05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primary and </a:t>
            </a:r>
            <a:r>
              <a:rPr lang="en-US" dirty="0" err="1"/>
              <a:t>metastic</a:t>
            </a:r>
            <a:r>
              <a:rPr lang="en-US" dirty="0"/>
              <a:t> for TP and TM</a:t>
            </a:r>
          </a:p>
          <a:p>
            <a:endParaRPr lang="en-US" dirty="0"/>
          </a:p>
          <a:p>
            <a:r>
              <a:rPr lang="en-US" dirty="0"/>
              <a:t>Abbreviations …</a:t>
            </a:r>
          </a:p>
          <a:p>
            <a:endParaRPr lang="en-US" dirty="0"/>
          </a:p>
          <a:p>
            <a:r>
              <a:rPr lang="en-US" dirty="0"/>
              <a:t>Mention that we took </a:t>
            </a:r>
            <a:r>
              <a:rPr lang="en-US" dirty="0" err="1"/>
              <a:t>rnaseq</a:t>
            </a:r>
            <a:r>
              <a:rPr lang="en-US" dirty="0"/>
              <a:t> data from </a:t>
            </a:r>
            <a:r>
              <a:rPr lang="en-US" dirty="0" err="1"/>
              <a:t>tcga</a:t>
            </a:r>
            <a:r>
              <a:rPr lang="en-US" dirty="0"/>
              <a:t> to analyze expr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squeeze in the cutoff figure</a:t>
            </a:r>
          </a:p>
          <a:p>
            <a:endParaRPr lang="en-US" dirty="0"/>
          </a:p>
          <a:p>
            <a:r>
              <a:rPr lang="en-US" dirty="0"/>
              <a:t>Where do we draw cutoff in early/late potential, based on distribution then show fig</a:t>
            </a:r>
          </a:p>
          <a:p>
            <a:endParaRPr lang="en-US" dirty="0"/>
          </a:p>
          <a:p>
            <a:r>
              <a:rPr lang="en-US" dirty="0"/>
              <a:t>Then lead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7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Remove?</a:t>
            </a:r>
          </a:p>
          <a:p>
            <a:r>
              <a:rPr lang="en-US" dirty="0"/>
              <a:t>Maybe keep to set into survival mode… </a:t>
            </a:r>
          </a:p>
          <a:p>
            <a:endParaRPr lang="en-US" dirty="0"/>
          </a:p>
          <a:p>
            <a:r>
              <a:rPr lang="en-US" dirty="0"/>
              <a:t>Skip TM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0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look at survival and sigs</a:t>
            </a:r>
          </a:p>
          <a:p>
            <a:endParaRPr lang="en-US" dirty="0"/>
          </a:p>
          <a:p>
            <a:r>
              <a:rPr lang="en-US" dirty="0"/>
              <a:t>Signature -&gt; earlier </a:t>
            </a:r>
            <a:r>
              <a:rPr lang="en-US" dirty="0" err="1"/>
              <a:t>metast</a:t>
            </a:r>
            <a:r>
              <a:rPr lang="en-US" dirty="0"/>
              <a:t> -&gt; diff response to treatment -&gt; survival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pic bigger, make sure don’t lose res</a:t>
            </a:r>
          </a:p>
          <a:p>
            <a:r>
              <a:rPr lang="en-US" dirty="0"/>
              <a:t>Ref under pic (see notes)</a:t>
            </a:r>
          </a:p>
          <a:p>
            <a:endParaRPr lang="en-US" dirty="0"/>
          </a:p>
          <a:p>
            <a:r>
              <a:rPr lang="en-US" dirty="0"/>
              <a:t>Mb subset it</a:t>
            </a:r>
          </a:p>
          <a:p>
            <a:r>
              <a:rPr lang="en-US" dirty="0"/>
              <a:t>Make it slide-size and label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Cutaneous (TCGA)</a:t>
            </a:r>
          </a:p>
          <a:p>
            <a:endParaRPr lang="en-US" dirty="0"/>
          </a:p>
          <a:p>
            <a:r>
              <a:rPr lang="en-US" dirty="0"/>
              <a:t>Shows impact of each of these parameter on risk of death</a:t>
            </a:r>
          </a:p>
          <a:p>
            <a:endParaRPr lang="en-US" dirty="0"/>
          </a:p>
          <a:p>
            <a:r>
              <a:rPr lang="en-US" dirty="0"/>
              <a:t>Motivate why we looked at signatures as well</a:t>
            </a:r>
          </a:p>
          <a:p>
            <a:r>
              <a:rPr lang="en-US" dirty="0"/>
              <a:t>- Risk factors may sensitize cells to therapies differently and thus impact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pathways on either sides (NER/MMR)</a:t>
            </a:r>
          </a:p>
          <a:p>
            <a:endParaRPr lang="en-US" dirty="0"/>
          </a:p>
          <a:p>
            <a:r>
              <a:rPr lang="en-US" dirty="0"/>
              <a:t>Text didn’t make much sense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Genes in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(ex genes) correlate with </a:t>
            </a:r>
            <a:r>
              <a:rPr lang="en-US" dirty="0" err="1"/>
              <a:t>metpot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Remove the sigs </a:t>
            </a:r>
            <a:r>
              <a:rPr lang="en-US" dirty="0" err="1"/>
              <a:t>corr</a:t>
            </a:r>
            <a:r>
              <a:rPr lang="en-US" dirty="0"/>
              <a:t> line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Further </a:t>
            </a:r>
            <a:r>
              <a:rPr lang="en-US" dirty="0" err="1"/>
              <a:t>arg</a:t>
            </a:r>
            <a:r>
              <a:rPr lang="en-US" dirty="0"/>
              <a:t>/power for involvement of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in </a:t>
            </a:r>
            <a:r>
              <a:rPr lang="en-US" dirty="0" err="1"/>
              <a:t>metast</a:t>
            </a:r>
            <a:r>
              <a:rPr lang="en-US" dirty="0"/>
              <a:t>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8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Remove, don’t mention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10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highlight the legend </a:t>
            </a:r>
          </a:p>
          <a:p>
            <a:endParaRPr lang="en-US" dirty="0"/>
          </a:p>
          <a:p>
            <a:r>
              <a:rPr lang="en-US" dirty="0"/>
              <a:t>Mb highlight and draw arrows to “better outcome”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7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title</a:t>
            </a:r>
          </a:p>
          <a:p>
            <a:r>
              <a:rPr lang="en-US" dirty="0"/>
              <a:t>Put with/without treatment in bold on the plot</a:t>
            </a:r>
          </a:p>
          <a:p>
            <a:endParaRPr lang="en-US" dirty="0"/>
          </a:p>
          <a:p>
            <a:r>
              <a:rPr lang="en-US" dirty="0"/>
              <a:t>Check model without cohort</a:t>
            </a:r>
          </a:p>
          <a:p>
            <a:endParaRPr lang="en-US" dirty="0"/>
          </a:p>
          <a:p>
            <a:r>
              <a:rPr lang="en-US" dirty="0" err="1"/>
              <a:t>Dna</a:t>
            </a:r>
            <a:r>
              <a:rPr lang="en-US" dirty="0"/>
              <a:t> mismatch repair under S6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4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find effect of UV light on </a:t>
            </a:r>
            <a:r>
              <a:rPr lang="en-US" dirty="0" err="1"/>
              <a:t>metast</a:t>
            </a:r>
            <a:r>
              <a:rPr lang="en-US" dirty="0"/>
              <a:t> prog, except in absence of BRAF</a:t>
            </a:r>
          </a:p>
          <a:p>
            <a:endParaRPr lang="en-US" dirty="0"/>
          </a:p>
          <a:p>
            <a:r>
              <a:rPr lang="en-US" dirty="0"/>
              <a:t>Under NER/MMR – </a:t>
            </a:r>
            <a:r>
              <a:rPr lang="en-US" dirty="0" err="1"/>
              <a:t>uv</a:t>
            </a:r>
            <a:r>
              <a:rPr lang="en-US" dirty="0"/>
              <a:t> light + BRAF WT</a:t>
            </a:r>
          </a:p>
          <a:p>
            <a:r>
              <a:rPr lang="en-US" dirty="0"/>
              <a:t>Add summary statement (1 sentence under figure)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9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matched samples mean</a:t>
            </a:r>
          </a:p>
          <a:p>
            <a:r>
              <a:rPr lang="en-US" dirty="0"/>
              <a:t>Or just say lack of prim and </a:t>
            </a:r>
            <a:r>
              <a:rPr lang="en-US" dirty="0" err="1"/>
              <a:t>metast</a:t>
            </a:r>
            <a:r>
              <a:rPr lang="en-US" dirty="0"/>
              <a:t> sample from the same samples</a:t>
            </a:r>
          </a:p>
          <a:p>
            <a:endParaRPr lang="en-US" dirty="0"/>
          </a:p>
          <a:p>
            <a:r>
              <a:rPr lang="en-US" dirty="0"/>
              <a:t>Explain why it matters that we’re not capturing whole genome (WES) </a:t>
            </a:r>
          </a:p>
          <a:p>
            <a:endParaRPr lang="en-US" dirty="0"/>
          </a:p>
          <a:p>
            <a:r>
              <a:rPr lang="en-US" dirty="0"/>
              <a:t>Increase font and fix color (make it darker)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4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picture of the current S7 vs the S7a b 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0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 pics more to the left</a:t>
            </a:r>
          </a:p>
          <a:p>
            <a:r>
              <a:rPr lang="en-US" dirty="0"/>
              <a:t>Put ref on the slide to fill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anose="05000000000000000000" pitchFamily="2" charset="2"/>
              </a:rPr>
              <a:t>Can even spend less time on </a:t>
            </a:r>
            <a:r>
              <a:rPr lang="en-US" baseline="0" dirty="0" err="1">
                <a:sym typeface="Wingdings" panose="05000000000000000000" pitchFamily="2" charset="2"/>
              </a:rPr>
              <a:t>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Sth</a:t>
            </a:r>
            <a:r>
              <a:rPr lang="en-US" dirty="0"/>
              <a:t> more visual: </a:t>
            </a:r>
          </a:p>
          <a:p>
            <a:r>
              <a:rPr lang="en-US" dirty="0"/>
              <a:t>risk factors for melanoma mainly </a:t>
            </a:r>
            <a:r>
              <a:rPr lang="en-US" dirty="0" err="1"/>
              <a:t>uv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Induces mutations in genome</a:t>
            </a:r>
          </a:p>
          <a:p>
            <a:r>
              <a:rPr lang="en-US" dirty="0"/>
              <a:t>(words or schematic)</a:t>
            </a:r>
          </a:p>
          <a:p>
            <a:r>
              <a:rPr lang="en-US" dirty="0"/>
              <a:t>Mutations specific and recognizable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slightly better explanation</a:t>
            </a:r>
          </a:p>
          <a:p>
            <a:r>
              <a:rPr lang="en-US" dirty="0"/>
              <a:t>Can put a sun :D</a:t>
            </a:r>
          </a:p>
          <a:p>
            <a:endParaRPr lang="en-US" dirty="0"/>
          </a:p>
          <a:p>
            <a:r>
              <a:rPr lang="en-US" dirty="0"/>
              <a:t>Add before COSMIC: NMF or similar methods</a:t>
            </a:r>
          </a:p>
          <a:p>
            <a:r>
              <a:rPr lang="en-US" dirty="0"/>
              <a:t>Needs a </a:t>
            </a:r>
            <a:r>
              <a:rPr lang="en-US" dirty="0" err="1"/>
              <a:t>prev</a:t>
            </a:r>
            <a:r>
              <a:rPr lang="en-US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samples for each cohorts</a:t>
            </a:r>
          </a:p>
          <a:p>
            <a:r>
              <a:rPr lang="en-US" dirty="0"/>
              <a:t>Bigger fonts</a:t>
            </a:r>
          </a:p>
          <a:p>
            <a:r>
              <a:rPr lang="en-US" dirty="0"/>
              <a:t>Mb remove last point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Highlight that abbreviations will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flowchart</a:t>
            </a:r>
          </a:p>
          <a:p>
            <a:r>
              <a:rPr lang="en-US" dirty="0"/>
              <a:t>Put the </a:t>
            </a:r>
            <a:r>
              <a:rPr lang="en-US" dirty="0" err="1"/>
              <a:t>genelist</a:t>
            </a:r>
            <a:r>
              <a:rPr lang="en-US" dirty="0"/>
              <a:t>, or at least some example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explain what cancer stage</a:t>
            </a:r>
          </a:p>
          <a:p>
            <a:r>
              <a:rPr lang="en-US" dirty="0"/>
              <a:t>More advanced the cancer is, the higher the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/>
            </a:lvl2pPr>
            <a:lvl3pPr marL="985838" indent="-182563" defTabSz="985838"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/>
              <a:t>Characterization of mutational processes affecting metastatic transformation in melanoma and the impact </a:t>
            </a:r>
            <a:r>
              <a:rPr lang="en-US" sz="3600"/>
              <a:t>on 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Doan Trang Laura </a:t>
            </a:r>
            <a:r>
              <a:rPr lang="en-US" sz="1600" dirty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23 </a:t>
            </a:r>
            <a:r>
              <a:rPr lang="en-US" sz="1600" dirty="0"/>
              <a:t>August, 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 contributors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Alkylating</a:t>
                      </a:r>
                      <a:r>
                        <a:rPr lang="en-US" sz="2400" baseline="0" dirty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Unknown;</a:t>
                      </a:r>
                      <a:r>
                        <a:rPr lang="en-US" sz="2400" baseline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</a:t>
                      </a:r>
                      <a:r>
                        <a:rPr lang="en-US" sz="2400" baseline="0" dirty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Aristolochi</a:t>
                      </a:r>
                      <a:r>
                        <a:rPr lang="en-US" sz="2400" baseline="0" dirty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</a:t>
                      </a:r>
                      <a:r>
                        <a:rPr lang="en-US" sz="2400" baseline="0" dirty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scoring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97280" y="2966982"/>
                <a:ext cx="10058400" cy="840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Metastatic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potential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score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/>
                            <m:t>Avg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/>
                            <m:t>Avg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400"/>
                            <m:t> </m:t>
                          </m:r>
                          <m:r>
                            <m:rPr>
                              <m:nor/>
                            </m:rPr>
                            <a:rPr lang="en-US" sz="24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966982"/>
                <a:ext cx="10058400" cy="840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209"/>
            <a:ext cx="1784350" cy="6922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METASTATIC SCORING</a:t>
            </a:r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 dirty="0"/>
              <a:t>Signature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965721" y="114241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Signature 1</a:t>
            </a:r>
          </a:p>
          <a:p>
            <a:pPr algn="ctr"/>
            <a:r>
              <a:rPr lang="en-US" dirty="0"/>
              <a:t>Correlation coefficient = 0.16</a:t>
            </a:r>
          </a:p>
          <a:p>
            <a:pPr algn="ctr"/>
            <a:r>
              <a:rPr lang="en-US" dirty="0"/>
              <a:t>p = 0.10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5721" y="4705557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</a:t>
            </a:r>
          </a:p>
          <a:p>
            <a:pPr algn="ctr"/>
            <a:r>
              <a:rPr lang="en-US"/>
              <a:t>Correlation coefficient = 0.14</a:t>
            </a:r>
          </a:p>
          <a:p>
            <a:pPr algn="ctr"/>
            <a:r>
              <a:rPr lang="en-US"/>
              <a:t>p = 0.17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F85B-0770-4226-AC27-776A79C5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E309-12C1-4F62-8336-7307E920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77A22-C844-4712-BE9A-4179E0B6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3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/>
              <a:t>Signature 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/>
              <a:t>Signatures 1 and 7 </a:t>
            </a:r>
            <a:br>
              <a:rPr lang="en-US" sz="2000"/>
            </a:br>
            <a:r>
              <a:rPr lang="en-US" sz="2000"/>
              <a:t>in BRAF 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21615" y="4505863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</a:t>
            </a:r>
          </a:p>
          <a:p>
            <a:pPr algn="ctr"/>
            <a:r>
              <a:rPr lang="en-US"/>
              <a:t>Correlation coefficient = 0.46</a:t>
            </a:r>
          </a:p>
          <a:p>
            <a:pPr algn="ctr"/>
            <a:r>
              <a:rPr lang="en-US"/>
              <a:t>p = 0.02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1615" y="132687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</a:t>
            </a:r>
          </a:p>
          <a:p>
            <a:pPr algn="ctr"/>
            <a:r>
              <a:rPr lang="en-US"/>
              <a:t>Correlation coefficient = 0.43</a:t>
            </a:r>
          </a:p>
          <a:p>
            <a:pPr algn="ctr"/>
            <a:r>
              <a:rPr lang="en-US"/>
              <a:t>p = 0.03</a:t>
            </a:r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/>
              <a:t>Signature 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/>
              <a:t>Signatures 1 and 7 </a:t>
            </a:r>
            <a:br>
              <a:rPr lang="en-US" sz="2000"/>
            </a:br>
            <a:r>
              <a:rPr lang="en-US" sz="2000"/>
              <a:t>in BRAF WT</a:t>
            </a:r>
          </a:p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"/>
            </a:pPr>
            <a:r>
              <a:rPr lang="en-US" sz="2000"/>
              <a:t>Signatures </a:t>
            </a:r>
            <a:br>
              <a:rPr lang="en-US" sz="2000"/>
            </a:br>
            <a:r>
              <a:rPr lang="en-US" sz="2000"/>
              <a:t>in BRAF mutant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8321615" y="132687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</a:t>
            </a:r>
          </a:p>
          <a:p>
            <a:pPr algn="ctr"/>
            <a:r>
              <a:rPr lang="en-US"/>
              <a:t>Correlation coefficient = 0.41</a:t>
            </a:r>
          </a:p>
          <a:p>
            <a:pPr algn="ctr"/>
            <a:r>
              <a:rPr lang="en-US"/>
              <a:t>p = 0.82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1615" y="4505863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</a:t>
            </a:r>
          </a:p>
          <a:p>
            <a:pPr algn="ctr"/>
            <a:r>
              <a:rPr lang="en-US"/>
              <a:t>Correlation coefficient = 0.11</a:t>
            </a:r>
          </a:p>
          <a:p>
            <a:pPr algn="ctr"/>
            <a:r>
              <a:rPr lang="en-US"/>
              <a:t>p = 0.57</a:t>
            </a:r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48BF-3590-4FE9-A769-8CC97C7F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6F0A-EEB8-479F-8B61-09D19B56D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C2B1C-06A8-4CD9-B25A-CB3FE1417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95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(all samples)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87925"/>
            <a:ext cx="2688566" cy="368277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û"/>
            </a:pPr>
            <a:r>
              <a:rPr lang="en-US" sz="2000"/>
              <a:t>Signature contributions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/>
              <a:t>Signatures 1 and 7 </a:t>
            </a:r>
            <a:br>
              <a:rPr lang="en-US" sz="2000"/>
            </a:br>
            <a:r>
              <a:rPr lang="en-US" sz="2000"/>
              <a:t>in BRAF WT</a:t>
            </a:r>
          </a:p>
          <a:p>
            <a:pPr marL="342900" indent="-342900">
              <a:buClr>
                <a:srgbClr val="C00000"/>
              </a:buClr>
              <a:buSzPct val="150000"/>
              <a:buFont typeface="Wingdings" panose="05000000000000000000" pitchFamily="2" charset="2"/>
              <a:buChar char=""/>
            </a:pPr>
            <a:r>
              <a:rPr lang="en-US" sz="2000"/>
              <a:t>Signatures </a:t>
            </a:r>
            <a:br>
              <a:rPr lang="en-US" sz="2000"/>
            </a:br>
            <a:r>
              <a:rPr lang="en-US" sz="2000"/>
              <a:t>in BRAF mutant</a:t>
            </a:r>
          </a:p>
          <a:p>
            <a:pPr marL="342900" indent="-342900">
              <a:buClr>
                <a:srgbClr val="92D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/>
              <a:t>Schwann cell marker genes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14" name="Group 13"/>
          <p:cNvGrpSpPr/>
          <p:nvPr/>
        </p:nvGrpSpPr>
        <p:grpSpPr>
          <a:xfrm>
            <a:off x="3725176" y="0"/>
            <a:ext cx="8219534" cy="6858000"/>
            <a:chOff x="3725176" y="0"/>
            <a:chExt cx="8219534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176" y="0"/>
              <a:ext cx="685800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69" t="67144" r="17340" b="19998"/>
            <a:stretch/>
          </p:blipFill>
          <p:spPr>
            <a:xfrm>
              <a:off x="10800271" y="937404"/>
              <a:ext cx="1144439" cy="12479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436634" y="4491487"/>
              <a:ext cx="1173192" cy="1242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77666" y="3617344"/>
            <a:ext cx="3105510" cy="313932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Primary SKCM</a:t>
            </a:r>
          </a:p>
          <a:p>
            <a:pPr algn="ctr"/>
            <a:r>
              <a:rPr lang="en-US"/>
              <a:t>Correlation coefficient = 0.26</a:t>
            </a:r>
          </a:p>
          <a:p>
            <a:pPr algn="ctr"/>
            <a:r>
              <a:rPr lang="en-US"/>
              <a:t>p = 0.05</a:t>
            </a:r>
          </a:p>
          <a:p>
            <a:pPr algn="ctr"/>
            <a:endParaRPr lang="en-US"/>
          </a:p>
          <a:p>
            <a:pPr algn="ctr"/>
            <a:r>
              <a:rPr lang="en-US" b="1"/>
              <a:t>Metastatic SKCM</a:t>
            </a:r>
          </a:p>
          <a:p>
            <a:pPr algn="ctr"/>
            <a:r>
              <a:rPr lang="en-US"/>
              <a:t>Correlation coefficient = 0.13</a:t>
            </a:r>
          </a:p>
          <a:p>
            <a:pPr algn="ctr"/>
            <a:r>
              <a:rPr lang="en-US"/>
              <a:t>p = 0.002</a:t>
            </a:r>
          </a:p>
          <a:p>
            <a:pPr algn="ctr"/>
            <a:endParaRPr lang="en-US"/>
          </a:p>
          <a:p>
            <a:pPr algn="ctr"/>
            <a:r>
              <a:rPr lang="en-US" b="1"/>
              <a:t>Primary UVM</a:t>
            </a:r>
          </a:p>
          <a:p>
            <a:pPr algn="ctr"/>
            <a:r>
              <a:rPr lang="en-US"/>
              <a:t>Correlation coefficient = 0.19</a:t>
            </a:r>
          </a:p>
          <a:p>
            <a:pPr algn="ctr"/>
            <a:r>
              <a:rPr lang="en-US"/>
              <a:t>p = 0.04</a:t>
            </a:r>
          </a:p>
        </p:txBody>
      </p:sp>
    </p:spTree>
    <p:extLst>
      <p:ext uri="{BB962C8B-B14F-4D97-AF65-F5344CB8AC3E}">
        <p14:creationId xmlns:p14="http://schemas.microsoft.com/office/powerpoint/2010/main" val="385199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728568"/>
            <a:ext cx="4371867" cy="4389203"/>
          </a:xfrm>
        </p:spPr>
        <p:txBody>
          <a:bodyPr/>
          <a:lstStyle/>
          <a:p>
            <a:r>
              <a:rPr lang="en-US"/>
              <a:t>Leading cause of death</a:t>
            </a:r>
          </a:p>
          <a:p>
            <a:r>
              <a:rPr lang="en-US"/>
              <a:t>Seeding from primary tumor</a:t>
            </a:r>
          </a:p>
          <a:p>
            <a:r>
              <a:rPr lang="en-US"/>
              <a:t>Immune recruitment and metastatic niche formation</a:t>
            </a:r>
          </a:p>
          <a:p>
            <a:r>
              <a:rPr lang="en-US"/>
              <a:t>Colonization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33" y="1049206"/>
            <a:ext cx="9928683" cy="5522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(Lambert, 2017)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15F8-7E88-47C2-880B-1257F1F2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64AF-BC03-42AD-9BBC-4CFE6443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696C5-B5FA-4969-A5A8-517B020D5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5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Primary UVM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PRIMARY SKCM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potential vs. survival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1794" y="1807029"/>
            <a:ext cx="5153996" cy="4141394"/>
            <a:chOff x="391064" y="1765540"/>
            <a:chExt cx="5153996" cy="41413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36"/>
            <a:stretch/>
          </p:blipFill>
          <p:spPr>
            <a:xfrm>
              <a:off x="466959" y="1874910"/>
              <a:ext cx="5078101" cy="403202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1064" y="1765540"/>
              <a:ext cx="356559" cy="385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00754" y="1807028"/>
            <a:ext cx="5064192" cy="4141395"/>
            <a:chOff x="6664784" y="1765539"/>
            <a:chExt cx="5064192" cy="41413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/>
            <a:stretch/>
          </p:blipFill>
          <p:spPr>
            <a:xfrm>
              <a:off x="6665357" y="1874910"/>
              <a:ext cx="5063619" cy="403202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664784" y="1765539"/>
              <a:ext cx="356559" cy="385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78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1" b="50833"/>
          <a:stretch/>
        </p:blipFill>
        <p:spPr>
          <a:xfrm>
            <a:off x="6300754" y="1807027"/>
            <a:ext cx="5034280" cy="3973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607688" y="1878499"/>
            <a:ext cx="5078101" cy="41078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Primary SKCM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METASTATIC SKCM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Univariate survival models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794" y="1807029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0754" y="1807028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8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F0079-C3D9-4773-A506-0F21082CF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4394-A61D-427F-8CAE-19127FEC9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6717-A6AB-4BAA-AA56-33756BAF2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B5A0D7-7155-4A70-B48C-C94D7E79AAC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70BEC-D64B-4C8A-A29E-7FC072ED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survival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4806950"/>
            <a:ext cx="10058400" cy="1310821"/>
          </a:xfrm>
        </p:spPr>
        <p:txBody>
          <a:bodyPr/>
          <a:lstStyle/>
          <a:p>
            <a:r>
              <a:rPr lang="en-US"/>
              <a:t>Marker genes expression</a:t>
            </a:r>
          </a:p>
          <a:p>
            <a:pPr lvl="1"/>
            <a:r>
              <a:rPr lang="en-US"/>
              <a:t>Correlates with metastatic potential score</a:t>
            </a:r>
          </a:p>
          <a:p>
            <a:pPr lvl="1"/>
            <a:r>
              <a:rPr lang="en-US"/>
              <a:t>Few correlations with signatures in TCGA cohorts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NER / MMR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48711"/>
              </p:ext>
            </p:extLst>
          </p:nvPr>
        </p:nvGraphicFramePr>
        <p:xfrm>
          <a:off x="3462019" y="1225641"/>
          <a:ext cx="5328921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76307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1776307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1776307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Nuclotide</a:t>
                      </a:r>
                      <a:r>
                        <a:rPr lang="en-US" baseline="0"/>
                        <a:t> 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Mismatch repair (MMR)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Others</a:t>
                      </a:r>
                      <a:r>
                        <a:rPr lang="en-US" baseline="0"/>
                        <a:t> with t</a:t>
                      </a:r>
                      <a:r>
                        <a:rPr lang="en-US"/>
                        <a:t>ranscriptional strand 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8" b="50000"/>
          <a:stretch/>
        </p:blipFill>
        <p:spPr>
          <a:xfrm>
            <a:off x="6300754" y="1807027"/>
            <a:ext cx="5015231" cy="4041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6" b="50371"/>
          <a:stretch/>
        </p:blipFill>
        <p:spPr>
          <a:xfrm>
            <a:off x="630862" y="1884849"/>
            <a:ext cx="5031753" cy="40050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7859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Disease progression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611620" y="1274552"/>
            <a:ext cx="4937760" cy="532477"/>
          </a:xfrm>
        </p:spPr>
        <p:txBody>
          <a:bodyPr/>
          <a:lstStyle/>
          <a:p>
            <a:pPr algn="ctr"/>
            <a:r>
              <a:rPr lang="en-US"/>
              <a:t>Cohort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 models in combined cohort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794" y="1807029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0754" y="1807028"/>
            <a:ext cx="356559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7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63" y="1827643"/>
            <a:ext cx="7903538" cy="41348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28959" y="1338052"/>
            <a:ext cx="4937760" cy="532477"/>
          </a:xfrm>
        </p:spPr>
        <p:txBody>
          <a:bodyPr/>
          <a:lstStyle/>
          <a:p>
            <a:pPr algn="ctr"/>
            <a:r>
              <a:rPr lang="en-US" dirty="0"/>
              <a:t>TREATMENT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 models in combined cohort</a:t>
            </a:r>
          </a:p>
        </p:txBody>
      </p:sp>
    </p:spTree>
    <p:extLst>
      <p:ext uri="{BB962C8B-B14F-4D97-AF65-F5344CB8AC3E}">
        <p14:creationId xmlns:p14="http://schemas.microsoft.com/office/powerpoint/2010/main" val="292513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treatment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3"/>
          <a:stretch/>
        </p:blipFill>
        <p:spPr>
          <a:xfrm>
            <a:off x="988766" y="1284514"/>
            <a:ext cx="10275428" cy="4833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962400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731250" y="1322614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518650" y="1322614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Without treatment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50370"/>
          <a:stretch/>
        </p:blipFill>
        <p:spPr>
          <a:xfrm>
            <a:off x="958245" y="1284513"/>
            <a:ext cx="10336470" cy="48332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81600" y="1316264"/>
            <a:ext cx="0" cy="480150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38175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56500" y="1322614"/>
            <a:ext cx="0" cy="47416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284955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Rising incidence</a:t>
            </a:r>
          </a:p>
          <a:p>
            <a:r>
              <a:rPr lang="en-US"/>
              <a:t>Subtypes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/>
              <a:t>5-year 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Metastatic: 49%</a:t>
            </a:r>
          </a:p>
          <a:p>
            <a:r>
              <a:rPr lang="en-US"/>
              <a:t>Pathways involved in: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68" y="1149215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518563" y="4369122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6" r="5863"/>
          <a:stretch/>
        </p:blipFill>
        <p:spPr>
          <a:xfrm>
            <a:off x="6609332" y="4381025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2225" y="4007738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Cutaneous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84350" y="4049933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Uveal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2294" y="6455394"/>
            <a:ext cx="734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(US Department of Health and Human Services, 2014; Arrangoiz et al., 2016)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0252"/>
            <a:ext cx="12169757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TCGA limitations</a:t>
            </a:r>
          </a:p>
          <a:p>
            <a:pPr lvl="1"/>
            <a:r>
              <a:rPr lang="en-US" dirty="0"/>
              <a:t>Small sample size</a:t>
            </a:r>
          </a:p>
          <a:p>
            <a:pPr lvl="1"/>
            <a:r>
              <a:rPr lang="en-US" dirty="0"/>
              <a:t>Lack of matched samples</a:t>
            </a:r>
          </a:p>
          <a:p>
            <a:pPr lvl="1"/>
            <a:r>
              <a:rPr lang="en-US" dirty="0"/>
              <a:t>No matched control data</a:t>
            </a:r>
          </a:p>
          <a:p>
            <a:pPr lvl="1"/>
            <a:r>
              <a:rPr lang="en-US" dirty="0"/>
              <a:t>Non-uniform and missing clinical annotations</a:t>
            </a:r>
          </a:p>
          <a:p>
            <a:pPr lvl="1"/>
            <a:r>
              <a:rPr lang="en-US" dirty="0"/>
              <a:t>Whole exome sequencing</a:t>
            </a:r>
          </a:p>
          <a:p>
            <a:r>
              <a:rPr lang="en-US" dirty="0"/>
              <a:t>ICGC lack of expression data</a:t>
            </a:r>
          </a:p>
          <a:p>
            <a:r>
              <a:rPr lang="en-US" dirty="0"/>
              <a:t>TCGA and ICGC data differences (WES vs. WGS)</a:t>
            </a:r>
          </a:p>
          <a:p>
            <a:pPr lvl="1"/>
            <a:r>
              <a:rPr lang="en-US" dirty="0"/>
              <a:t>Impact signature profiles</a:t>
            </a:r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Replication in larger cohorts</a:t>
            </a:r>
          </a:p>
          <a:p>
            <a:pPr lvl="1"/>
            <a:r>
              <a:rPr lang="en-US"/>
              <a:t>Better clinical data annotation</a:t>
            </a:r>
          </a:p>
          <a:p>
            <a:pPr lvl="1"/>
            <a:r>
              <a:rPr lang="en-US"/>
              <a:t>Uniformalized data acquisition methods</a:t>
            </a:r>
          </a:p>
          <a:p>
            <a:pPr lvl="1"/>
            <a:r>
              <a:rPr lang="en-US"/>
              <a:t>More complete survival annotation</a:t>
            </a:r>
          </a:p>
          <a:p>
            <a:r>
              <a:rPr lang="en-US"/>
              <a:t>Metastatic scoring in SKCM with more specific marker genes</a:t>
            </a:r>
          </a:p>
          <a:p>
            <a:r>
              <a:rPr lang="en-US"/>
              <a:t>Comparison with new mutational signatures (Alexandrov et al., 2018)</a:t>
            </a:r>
          </a:p>
          <a:p>
            <a:r>
              <a:rPr lang="en-US"/>
              <a:t>Chromosomal instability</a:t>
            </a:r>
          </a:p>
          <a:p>
            <a:r>
              <a:rPr lang="en-US"/>
              <a:t>Comparison with cancer in other tissues</a:t>
            </a:r>
          </a:p>
          <a:p>
            <a:pPr lvl="1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6A46B-9347-484D-8E12-4456130DC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4C026-721E-4717-9862-29B76077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8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Alexandrov 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2013;500(7463):415-421.</a:t>
            </a:r>
          </a:p>
          <a:p>
            <a:r>
              <a:rPr lang="en-US" sz="1800" dirty="0"/>
              <a:t>Arrangoiz 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2016;4(1):1.</a:t>
            </a:r>
          </a:p>
          <a:p>
            <a:r>
              <a:rPr lang="en-US" sz="1800" dirty="0"/>
              <a:t>Forbes SA, Bindal N, Bamford S, et al. COSMIC : mining complete cancer genomes in the Catalogue of Somatic Mutations in Cancer. 2018;39(October 2010):945-950.</a:t>
            </a:r>
          </a:p>
          <a:p>
            <a:r>
              <a:rPr lang="en-US" sz="1800" dirty="0"/>
              <a:t>Lambert 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https://doi.org/10.1126/science.1253735</a:t>
            </a:r>
            <a:endParaRPr lang="en-US" sz="1800" dirty="0"/>
          </a:p>
          <a:p>
            <a:r>
              <a:rPr lang="en-US" sz="1800" dirty="0"/>
              <a:t>Sandru 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(DC).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Rising incidence</a:t>
            </a:r>
          </a:p>
          <a:p>
            <a:r>
              <a:rPr lang="en-US"/>
              <a:t>Subtypes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/>
              <a:t>5-year 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Metastatic: 49%</a:t>
            </a:r>
          </a:p>
          <a:p>
            <a:r>
              <a:rPr lang="en-US"/>
              <a:t>Pathways involved in: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Therapies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Immune-checkpoint therapies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40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(Lo and Fisher, 2014)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4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39988-F535-464F-AF59-189864029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F3B2-B042-41D8-97B6-91B78F601F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F4BB15-32D3-462D-8186-9CC30B42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Melanoma risk factors</a:t>
            </a:r>
          </a:p>
        </p:txBody>
      </p:sp>
    </p:spTree>
    <p:extLst>
      <p:ext uri="{BB962C8B-B14F-4D97-AF65-F5344CB8AC3E}">
        <p14:creationId xmlns:p14="http://schemas.microsoft.com/office/powerpoint/2010/main" val="65641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35038" y="1098390"/>
            <a:ext cx="5271317" cy="520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Context-specific somatic mutations</a:t>
            </a:r>
          </a:p>
          <a:p>
            <a:pPr lvl="1"/>
            <a:r>
              <a:rPr lang="en-US" dirty="0"/>
              <a:t>Two adjacent bases are important</a:t>
            </a:r>
          </a:p>
          <a:p>
            <a:pPr lvl="1"/>
            <a:r>
              <a:rPr lang="en-US" dirty="0"/>
              <a:t>Example:              T[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]C    &gt;    T[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]C  </a:t>
            </a:r>
          </a:p>
          <a:p>
            <a:r>
              <a:rPr lang="en-US" dirty="0"/>
              <a:t>Associated to risk factors</a:t>
            </a:r>
          </a:p>
          <a:p>
            <a:r>
              <a:rPr lang="en-US" dirty="0"/>
              <a:t>COSMIC </a:t>
            </a:r>
            <a:br>
              <a:rPr lang="en-US" dirty="0"/>
            </a:b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Mutational signatures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(Forbes et al., 2018)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679440"/>
            <a:ext cx="12192000" cy="26235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707900" y="2664386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20383"/>
                <a:gd name="adj2" fmla="val 9622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UV LIGHT EXPOSURE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Aims &amp; methods overview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82" y="1359832"/>
            <a:ext cx="7816996" cy="45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10058400" cy="4982936"/>
          </a:xfrm>
        </p:spPr>
        <p:txBody>
          <a:bodyPr>
            <a:normAutofit lnSpcReduction="10000"/>
          </a:bodyPr>
          <a:lstStyle/>
          <a:p>
            <a:r>
              <a:rPr lang="en-US"/>
              <a:t>The Cancer Genome Atlas (TCGA)</a:t>
            </a:r>
          </a:p>
          <a:p>
            <a:pPr lvl="1"/>
            <a:r>
              <a:rPr lang="en-US"/>
              <a:t>Whole exome sequencing</a:t>
            </a:r>
          </a:p>
          <a:p>
            <a:pPr lvl="1"/>
            <a:r>
              <a:rPr lang="en-US"/>
              <a:t>Clinical data</a:t>
            </a:r>
          </a:p>
          <a:p>
            <a:pPr lvl="1"/>
            <a:r>
              <a:rPr lang="en-US"/>
              <a:t>Gene expression data</a:t>
            </a:r>
          </a:p>
          <a:p>
            <a:pPr lvl="1"/>
            <a:r>
              <a:rPr lang="en-US"/>
              <a:t>Two cohorts</a:t>
            </a:r>
          </a:p>
          <a:p>
            <a:pPr lvl="2"/>
            <a:r>
              <a:rPr lang="en-US"/>
              <a:t>Skin cutaneous melanoma (SKCM)</a:t>
            </a:r>
          </a:p>
          <a:p>
            <a:pPr lvl="2"/>
            <a:r>
              <a:rPr lang="en-US"/>
              <a:t>Uveal melanoma (UVM)</a:t>
            </a:r>
          </a:p>
          <a:p>
            <a:r>
              <a:rPr lang="en-US"/>
              <a:t>Validation dataset – International Cancer Genome Consortium (ICGC)</a:t>
            </a:r>
          </a:p>
          <a:p>
            <a:pPr lvl="1"/>
            <a:r>
              <a:rPr lang="en-US"/>
              <a:t>Whole genome sequencing</a:t>
            </a:r>
          </a:p>
          <a:p>
            <a:pPr lvl="1"/>
            <a:r>
              <a:rPr lang="en-US"/>
              <a:t>Two cohorts</a:t>
            </a:r>
          </a:p>
          <a:p>
            <a:pPr lvl="2"/>
            <a:r>
              <a:rPr lang="en-US"/>
              <a:t>Australian melanoma (MELA-AU)</a:t>
            </a:r>
          </a:p>
          <a:p>
            <a:pPr lvl="2"/>
            <a:r>
              <a:rPr lang="en-US"/>
              <a:t>Brazilian skin adenocarcinoma (SKCA-BR)</a:t>
            </a:r>
          </a:p>
          <a:p>
            <a:pPr lvl="2"/>
            <a:endParaRPr lang="en-US"/>
          </a:p>
          <a:p>
            <a:r>
              <a:rPr lang="en-US"/>
              <a:t>Analyzed using R packages specific for these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1533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2980</TotalTime>
  <Words>1425</Words>
  <Application>Microsoft Office PowerPoint</Application>
  <PresentationFormat>Widescreen</PresentationFormat>
  <Paragraphs>345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Metastasis</vt:lpstr>
      <vt:lpstr>Melanoma</vt:lpstr>
      <vt:lpstr>Melanoma</vt:lpstr>
      <vt:lpstr>Melanoma risk factors</vt:lpstr>
      <vt:lpstr>Mutational signatures</vt:lpstr>
      <vt:lpstr>Aims &amp; methods overview</vt:lpstr>
      <vt:lpstr> Methods</vt:lpstr>
      <vt:lpstr>Results</vt:lpstr>
      <vt:lpstr>Mutational signatures</vt:lpstr>
      <vt:lpstr>Top 5 contributors</vt:lpstr>
      <vt:lpstr>Metastatic scoring</vt:lpstr>
      <vt:lpstr>PowerPoint Presentation</vt:lpstr>
      <vt:lpstr>Metastatic score correlates (primary SKCM)</vt:lpstr>
      <vt:lpstr>PowerPoint Presentation</vt:lpstr>
      <vt:lpstr>Metastatic score correlates (primary SKCM)</vt:lpstr>
      <vt:lpstr>Metastatic score correlates (primary SKCM)</vt:lpstr>
      <vt:lpstr>PowerPoint Presentation</vt:lpstr>
      <vt:lpstr>Metastatic score correlates (all samples)</vt:lpstr>
      <vt:lpstr>PowerPoint Presentation</vt:lpstr>
      <vt:lpstr>Metastatic potential vs. survival</vt:lpstr>
      <vt:lpstr>Univariate survival models</vt:lpstr>
      <vt:lpstr>PowerPoint Presentation</vt:lpstr>
      <vt:lpstr>Multivariate survival models</vt:lpstr>
      <vt:lpstr>NER / MMR</vt:lpstr>
      <vt:lpstr>Survival models in combined cohort</vt:lpstr>
      <vt:lpstr>Survival models in combined cohort</vt:lpstr>
      <vt:lpstr>With treatment</vt:lpstr>
      <vt:lpstr>Without treatment</vt:lpstr>
      <vt:lpstr>Conclusion</vt:lpstr>
      <vt:lpstr>Some limitations</vt:lpstr>
      <vt:lpstr>Future research</vt:lpstr>
      <vt:lpstr>PowerPoint Presentation</vt:lpstr>
      <vt:lpstr>References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Hu, Jenny</cp:lastModifiedBy>
  <cp:revision>100</cp:revision>
  <dcterms:created xsi:type="dcterms:W3CDTF">2018-06-03T14:59:34Z</dcterms:created>
  <dcterms:modified xsi:type="dcterms:W3CDTF">2018-08-23T16:20:23Z</dcterms:modified>
</cp:coreProperties>
</file>